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5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848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Перед</a:t>
            </a:r>
            <a:r>
              <a:rPr dirty="0"/>
              <a:t> </a:t>
            </a:r>
            <a:r>
              <a:rPr dirty="0" err="1"/>
              <a:t>наставником</a:t>
            </a:r>
            <a:r>
              <a:rPr dirty="0"/>
              <a:t> </a:t>
            </a:r>
            <a:r>
              <a:rPr dirty="0" err="1"/>
              <a:t>стоит</a:t>
            </a:r>
            <a:r>
              <a:rPr dirty="0"/>
              <a:t> </a:t>
            </a:r>
            <a:r>
              <a:rPr dirty="0" err="1"/>
              <a:t>интересная</a:t>
            </a:r>
            <a:r>
              <a:rPr dirty="0"/>
              <a:t> и </a:t>
            </a:r>
            <a:r>
              <a:rPr dirty="0" err="1"/>
              <a:t>ответственная</a:t>
            </a:r>
            <a:r>
              <a:rPr dirty="0"/>
              <a:t> </a:t>
            </a:r>
            <a:r>
              <a:rPr dirty="0" err="1"/>
              <a:t>задача</a:t>
            </a:r>
            <a:r>
              <a:rPr dirty="0"/>
              <a:t> — </a:t>
            </a:r>
            <a:r>
              <a:rPr dirty="0" err="1"/>
              <a:t>помочь</a:t>
            </a:r>
            <a:r>
              <a:rPr dirty="0"/>
              <a:t> </a:t>
            </a:r>
            <a:r>
              <a:rPr dirty="0" err="1"/>
              <a:t>новому</a:t>
            </a:r>
            <a:r>
              <a:rPr dirty="0"/>
              <a:t> </a:t>
            </a:r>
            <a:r>
              <a:rPr dirty="0" err="1"/>
              <a:t>коллеге</a:t>
            </a:r>
            <a:r>
              <a:rPr dirty="0"/>
              <a:t> </a:t>
            </a:r>
            <a:r>
              <a:rPr dirty="0" err="1"/>
              <a:t>познакомиться</a:t>
            </a:r>
            <a:r>
              <a:rPr dirty="0"/>
              <a:t> с </a:t>
            </a:r>
            <a:r>
              <a:rPr dirty="0" err="1"/>
              <a:t>организацией</a:t>
            </a:r>
            <a:r>
              <a:rPr dirty="0"/>
              <a:t>, </a:t>
            </a:r>
            <a:r>
              <a:rPr dirty="0" err="1"/>
              <a:t>включиться</a:t>
            </a:r>
            <a:r>
              <a:rPr dirty="0"/>
              <a:t> в </a:t>
            </a:r>
            <a:r>
              <a:rPr dirty="0" err="1"/>
              <a:t>рабочий</a:t>
            </a:r>
            <a:r>
              <a:rPr dirty="0"/>
              <a:t> </a:t>
            </a:r>
            <a:r>
              <a:rPr dirty="0" err="1"/>
              <a:t>процесс</a:t>
            </a:r>
            <a:r>
              <a:rPr dirty="0"/>
              <a:t> и </a:t>
            </a:r>
            <a:r>
              <a:rPr dirty="0" err="1"/>
              <a:t>создать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него</a:t>
            </a:r>
            <a:r>
              <a:rPr dirty="0"/>
              <a:t> </a:t>
            </a:r>
            <a:r>
              <a:rPr dirty="0" err="1"/>
              <a:t>комфортную</a:t>
            </a:r>
            <a:r>
              <a:rPr dirty="0"/>
              <a:t>, </a:t>
            </a:r>
            <a:r>
              <a:rPr dirty="0" err="1"/>
              <a:t>дружескую</a:t>
            </a:r>
            <a:r>
              <a:rPr dirty="0"/>
              <a:t> </a:t>
            </a:r>
            <a:r>
              <a:rPr dirty="0" err="1"/>
              <a:t>атмосферу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706147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Задача наставника — помочь наставляемому почувствовать себя комфортно в новом коллективе, разъяснить организационную структуру и порядок взаимодействия при оказании медицинской помощи, передать опыт и знания по профилю, ценности профессиональной медицинской этики и приоритеты пациентоориентированного подхода.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06452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Особое внимание — стандарты медицинской помощи и клинические рекомендации по профилю: для выпускника это та опора, на которой строится вся дальнейшая самостоятельная работа.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49351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Нормы профессионального поведения в отделении редко бывают записаны — их передают на словах. Если наставник проговорит их прямо, новый коллеге избавится от необходимости догадываться.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531586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Доступ к медицинским информационным системам и оформление удостоверения часто занимают время. Чтобы новый сотрудник не простаивал, заранее согласуйте, кто и что оформляет.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17915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Поощрение вопросов — это не только про комфорт. Незаданный вопрос чаще всего превращается в ошибку, поэтому безопасная среда для «глупых вопросов» напрямую связана с качеством помощи.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7407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Личностно-ориентированные оценки защищают человека и блокируют обучение: он начинает обороняться, а не разбирать ошибку. Проблемно-ориентированная формулировка оставляет предмет разговора.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044030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Признание</a:t>
            </a:r>
            <a:r>
              <a:rPr dirty="0"/>
              <a:t> </a:t>
            </a:r>
            <a:r>
              <a:rPr dirty="0" err="1"/>
              <a:t>сильных</a:t>
            </a:r>
            <a:r>
              <a:rPr dirty="0"/>
              <a:t> </a:t>
            </a:r>
            <a:r>
              <a:rPr dirty="0" err="1"/>
              <a:t>сторон</a:t>
            </a:r>
            <a:r>
              <a:rPr dirty="0"/>
              <a:t> в </a:t>
            </a:r>
            <a:r>
              <a:rPr dirty="0" err="1"/>
              <a:t>начале</a:t>
            </a:r>
            <a:r>
              <a:rPr dirty="0"/>
              <a:t> </a:t>
            </a:r>
            <a:r>
              <a:rPr dirty="0" err="1"/>
              <a:t>разговора</a:t>
            </a:r>
            <a:r>
              <a:rPr dirty="0"/>
              <a:t> — </a:t>
            </a:r>
            <a:r>
              <a:rPr dirty="0" err="1"/>
              <a:t>не</a:t>
            </a:r>
            <a:r>
              <a:rPr dirty="0"/>
              <a:t> «</a:t>
            </a:r>
            <a:r>
              <a:rPr dirty="0" err="1"/>
              <a:t>подходливость</a:t>
            </a:r>
            <a:r>
              <a:rPr dirty="0"/>
              <a:t>», а </a:t>
            </a:r>
            <a:r>
              <a:rPr dirty="0" err="1"/>
              <a:t>способ</a:t>
            </a:r>
            <a:r>
              <a:rPr dirty="0"/>
              <a:t> </a:t>
            </a:r>
            <a:r>
              <a:rPr dirty="0" err="1"/>
              <a:t>сохранить</a:t>
            </a:r>
            <a:r>
              <a:rPr dirty="0"/>
              <a:t> </a:t>
            </a:r>
            <a:r>
              <a:rPr dirty="0" err="1"/>
              <a:t>работоспособность</a:t>
            </a:r>
            <a:r>
              <a:rPr dirty="0"/>
              <a:t> </a:t>
            </a:r>
            <a:r>
              <a:rPr dirty="0" err="1"/>
              <a:t>собеседника</a:t>
            </a:r>
            <a:r>
              <a:rPr dirty="0"/>
              <a:t>: </a:t>
            </a:r>
            <a:r>
              <a:rPr dirty="0" err="1"/>
              <a:t>после</a:t>
            </a:r>
            <a:r>
              <a:rPr dirty="0"/>
              <a:t> </a:t>
            </a:r>
            <a:r>
              <a:rPr dirty="0" err="1"/>
              <a:t>оценки</a:t>
            </a:r>
            <a:r>
              <a:rPr dirty="0"/>
              <a:t> </a:t>
            </a:r>
            <a:r>
              <a:rPr dirty="0" err="1"/>
              <a:t>личности</a:t>
            </a:r>
            <a:r>
              <a:rPr dirty="0"/>
              <a:t> </a:t>
            </a:r>
            <a:r>
              <a:rPr dirty="0" err="1"/>
              <a:t>человек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слышит</a:t>
            </a:r>
            <a:r>
              <a:rPr dirty="0"/>
              <a:t> </a:t>
            </a:r>
            <a:r>
              <a:rPr dirty="0" err="1"/>
              <a:t>содержательную</a:t>
            </a:r>
            <a:r>
              <a:rPr dirty="0"/>
              <a:t> </a:t>
            </a:r>
            <a:r>
              <a:rPr dirty="0" err="1"/>
              <a:t>часть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929275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Разговор о системных проблемах справедлив, но он не даёт наставляемому инструмента действовать. Фокус на зоне контроля оставляет ему возможность стать сильнее уже сегодня.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50116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Новый</a:t>
            </a:r>
            <a:r>
              <a:rPr dirty="0"/>
              <a:t> </a:t>
            </a:r>
            <a:r>
              <a:rPr dirty="0" err="1"/>
              <a:t>коллеге</a:t>
            </a:r>
            <a:r>
              <a:rPr dirty="0"/>
              <a:t> </a:t>
            </a:r>
            <a:r>
              <a:rPr dirty="0" err="1"/>
              <a:t>перенимает</a:t>
            </a:r>
            <a:r>
              <a:rPr dirty="0"/>
              <a:t> </a:t>
            </a:r>
            <a:r>
              <a:rPr dirty="0" err="1"/>
              <a:t>модель</a:t>
            </a:r>
            <a:r>
              <a:rPr dirty="0"/>
              <a:t> </a:t>
            </a:r>
            <a:r>
              <a:rPr dirty="0" err="1"/>
              <a:t>поведения</a:t>
            </a:r>
            <a:r>
              <a:rPr dirty="0"/>
              <a:t> </a:t>
            </a:r>
            <a:r>
              <a:rPr dirty="0" err="1"/>
              <a:t>быстрее</a:t>
            </a:r>
            <a:r>
              <a:rPr dirty="0"/>
              <a:t>, </a:t>
            </a:r>
            <a:r>
              <a:rPr dirty="0" err="1"/>
              <a:t>чем</a:t>
            </a:r>
            <a:r>
              <a:rPr dirty="0"/>
              <a:t> </a:t>
            </a:r>
            <a:r>
              <a:rPr dirty="0" err="1"/>
              <a:t>правила</a:t>
            </a:r>
            <a:r>
              <a:rPr dirty="0"/>
              <a:t> </a:t>
            </a:r>
            <a:r>
              <a:rPr dirty="0" err="1"/>
              <a:t>из</a:t>
            </a:r>
            <a:r>
              <a:rPr dirty="0"/>
              <a:t> </a:t>
            </a:r>
            <a:r>
              <a:rPr dirty="0" err="1"/>
              <a:t>памятки</a:t>
            </a:r>
            <a:r>
              <a:rPr dirty="0"/>
              <a:t>. </a:t>
            </a:r>
            <a:r>
              <a:rPr dirty="0" err="1"/>
              <a:t>Самый</a:t>
            </a:r>
            <a:r>
              <a:rPr dirty="0"/>
              <a:t> </a:t>
            </a:r>
            <a:r>
              <a:rPr dirty="0" err="1"/>
              <a:t>сильный</a:t>
            </a:r>
            <a:r>
              <a:rPr dirty="0"/>
              <a:t> </a:t>
            </a:r>
            <a:r>
              <a:rPr dirty="0" err="1"/>
              <a:t>аргумент</a:t>
            </a:r>
            <a:r>
              <a:rPr dirty="0"/>
              <a:t> —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наставник</a:t>
            </a:r>
            <a:r>
              <a:rPr dirty="0"/>
              <a:t> </a:t>
            </a:r>
            <a:r>
              <a:rPr dirty="0" err="1"/>
              <a:t>разговаривает</a:t>
            </a:r>
            <a:r>
              <a:rPr dirty="0"/>
              <a:t> с </a:t>
            </a:r>
            <a:r>
              <a:rPr dirty="0" err="1"/>
              <a:t>пациентом</a:t>
            </a:r>
            <a:r>
              <a:rPr dirty="0"/>
              <a:t>, </a:t>
            </a:r>
            <a:r>
              <a:rPr dirty="0" err="1"/>
              <a:t>когда</a:t>
            </a:r>
            <a:r>
              <a:rPr dirty="0"/>
              <a:t> </a:t>
            </a:r>
            <a:r>
              <a:rPr dirty="0" err="1"/>
              <a:t>думает</a:t>
            </a:r>
            <a:r>
              <a:rPr dirty="0"/>
              <a:t>,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никто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смотрит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927372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Ключевая</a:t>
            </a:r>
            <a:r>
              <a:rPr dirty="0"/>
              <a:t> </a:t>
            </a:r>
            <a:r>
              <a:rPr dirty="0" err="1"/>
              <a:t>мысль</a:t>
            </a:r>
            <a:r>
              <a:rPr dirty="0"/>
              <a:t> </a:t>
            </a:r>
            <a:r>
              <a:rPr dirty="0" err="1"/>
              <a:t>раздела</a:t>
            </a:r>
            <a:r>
              <a:rPr dirty="0"/>
              <a:t>: </a:t>
            </a:r>
            <a:r>
              <a:rPr dirty="0" err="1"/>
              <a:t>наставник</a:t>
            </a:r>
            <a:r>
              <a:rPr dirty="0"/>
              <a:t> </a:t>
            </a:r>
            <a:r>
              <a:rPr dirty="0" err="1"/>
              <a:t>инвестирует</a:t>
            </a:r>
            <a:r>
              <a:rPr dirty="0"/>
              <a:t>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только</a:t>
            </a:r>
            <a:r>
              <a:rPr dirty="0"/>
              <a:t> в </a:t>
            </a:r>
            <a:r>
              <a:rPr dirty="0" err="1"/>
              <a:t>одного</a:t>
            </a:r>
            <a:r>
              <a:rPr dirty="0"/>
              <a:t> </a:t>
            </a:r>
            <a:r>
              <a:rPr dirty="0" err="1"/>
              <a:t>нового</a:t>
            </a:r>
            <a:r>
              <a:rPr dirty="0"/>
              <a:t> </a:t>
            </a:r>
            <a:r>
              <a:rPr dirty="0" err="1"/>
              <a:t>сотрудника</a:t>
            </a:r>
            <a:r>
              <a:rPr dirty="0"/>
              <a:t>, </a:t>
            </a:r>
            <a:r>
              <a:rPr dirty="0" err="1"/>
              <a:t>но</a:t>
            </a:r>
            <a:r>
              <a:rPr dirty="0"/>
              <a:t> и в </a:t>
            </a:r>
            <a:r>
              <a:rPr dirty="0" err="1"/>
              <a:t>удержание</a:t>
            </a:r>
            <a:r>
              <a:rPr dirty="0"/>
              <a:t> </a:t>
            </a:r>
            <a:r>
              <a:rPr dirty="0" err="1"/>
              <a:t>кадра</a:t>
            </a:r>
            <a:r>
              <a:rPr dirty="0"/>
              <a:t> и в </a:t>
            </a:r>
            <a:r>
              <a:rPr dirty="0" err="1"/>
              <a:t>собственное</a:t>
            </a:r>
            <a:r>
              <a:rPr dirty="0"/>
              <a:t> </a:t>
            </a:r>
            <a:r>
              <a:rPr dirty="0" err="1"/>
              <a:t>профессиональное</a:t>
            </a:r>
            <a:r>
              <a:rPr dirty="0"/>
              <a:t> </a:t>
            </a:r>
            <a:r>
              <a:rPr dirty="0" err="1"/>
              <a:t>развитие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4174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772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81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732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76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183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21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07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55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4702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0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572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981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10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915400" y="-1097280"/>
            <a:ext cx="3276295" cy="4754880"/>
          </a:xfrm>
          <a:prstGeom prst="ellipse">
            <a:avLst/>
          </a:prstGeom>
          <a:solidFill>
            <a:srgbClr val="1646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241280" y="4480560"/>
            <a:ext cx="1950415" cy="2377439"/>
          </a:xfrm>
          <a:prstGeom prst="ellipse">
            <a:avLst/>
          </a:prstGeom>
          <a:solidFill>
            <a:srgbClr val="1440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417320"/>
            <a:ext cx="8229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3F1F1"/>
                </a:solidFill>
                <a:latin typeface="Calibri"/>
              </a:rPr>
              <a:t>МЕТОДИЧЕСКАЯ ПАМЯТКА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1965960"/>
            <a:ext cx="932688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600" b="1" i="0">
                <a:solidFill>
                  <a:srgbClr val="FFFFFF"/>
                </a:solidFill>
                <a:latin typeface="Calibri"/>
              </a:rPr>
              <a:t>Наставнику в сфере
здравоохранения</a:t>
            </a:r>
          </a:p>
        </p:txBody>
      </p:sp>
      <p:sp>
        <p:nvSpPr>
          <p:cNvPr id="8" name="Rectangle 7"/>
          <p:cNvSpPr/>
          <p:nvPr/>
        </p:nvSpPr>
        <p:spPr>
          <a:xfrm>
            <a:off x="1051560" y="3858768"/>
            <a:ext cx="1371600" cy="54864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4160520"/>
            <a:ext cx="78638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C5DDE4"/>
                </a:solidFill>
                <a:latin typeface="Calibri"/>
              </a:rPr>
              <a:t>Как помочь новому коллеге пройти адаптацию, включиться в рабочий процесс и остаться в профессии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5989320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8FB3C0"/>
                </a:solidFill>
                <a:latin typeface="Calibri"/>
              </a:rPr>
              <a:t>Первичная адаптация  ·  обратная связь  ·  профессиональная этика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044" y="237744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7548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 dirty="0">
                <a:solidFill>
                  <a:srgbClr val="188A8F"/>
                </a:solidFill>
                <a:latin typeface="Calibri"/>
              </a:rPr>
              <a:t>РОЛЬ НАСТАВНИКА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77240"/>
            <a:ext cx="9692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03A52"/>
                </a:solidFill>
                <a:latin typeface="Calibri"/>
              </a:rPr>
              <a:t>С чего начинается наставничество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35607"/>
            <a:ext cx="566928" cy="50292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1636776"/>
            <a:ext cx="9966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E6C75"/>
                </a:solidFill>
                <a:latin typeface="Calibri"/>
              </a:rPr>
              <a:t>Начало практической медицинской деятельности после получения образования — это всегда период адаптации.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272784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E6C75"/>
                </a:solidFill>
                <a:latin typeface="Calibri"/>
              </a:rPr>
              <a:t>02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2148840"/>
            <a:ext cx="3401568" cy="3246120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13232" y="2148840"/>
            <a:ext cx="3401568" cy="6400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487168"/>
            <a:ext cx="281635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88A8F"/>
                </a:solidFill>
                <a:latin typeface="Calibri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3063240"/>
            <a:ext cx="2816352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03A52"/>
                </a:solidFill>
                <a:latin typeface="Calibri"/>
              </a:rPr>
              <a:t>Комфорт в коллективе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749039"/>
            <a:ext cx="2816352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B2830"/>
                </a:solidFill>
                <a:latin typeface="Calibri"/>
              </a:rPr>
              <a:t>Помочь наставляемому почувствовать себя своим: знакомство с людьми, принятыми нормами и правилами отделения.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25696" y="2148840"/>
            <a:ext cx="3401568" cy="3246120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25696" y="2148840"/>
            <a:ext cx="3401568" cy="6400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18304" y="2487168"/>
            <a:ext cx="281635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88A8F"/>
                </a:solidFill>
                <a:latin typeface="Calibri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18304" y="3063240"/>
            <a:ext cx="2816352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03A52"/>
                </a:solidFill>
                <a:latin typeface="Calibri"/>
              </a:rPr>
              <a:t>Понятная организация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18304" y="3749039"/>
            <a:ext cx="2816352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B2830"/>
                </a:solidFill>
                <a:latin typeface="Calibri"/>
              </a:rPr>
              <a:t>Разъяснить организационную структуру и порядок взаимодействия, связанный с оказанием медицинской помощи.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138160" y="2148840"/>
            <a:ext cx="3401568" cy="3246120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138160" y="2148840"/>
            <a:ext cx="3401568" cy="6400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30768" y="2487168"/>
            <a:ext cx="281635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88A8F"/>
                </a:solidFill>
                <a:latin typeface="Calibri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30768" y="3063240"/>
            <a:ext cx="2816352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03A52"/>
                </a:solidFill>
                <a:latin typeface="Calibri"/>
              </a:rPr>
              <a:t>Профессиональный старт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30768" y="3749039"/>
            <a:ext cx="2816352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B2830"/>
                </a:solidFill>
                <a:latin typeface="Calibri"/>
              </a:rPr>
              <a:t>Передать опыт и знания по профилю деятельности, ценности медицинской этики и приоритеты пациентоориентированности.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" y="571500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1">
                <a:solidFill>
                  <a:srgbClr val="C97B25"/>
                </a:solidFill>
                <a:latin typeface="Calibri"/>
              </a:rPr>
              <a:t>От того, как пройдёт этот период, зависит не только комфорт сотрудника, но и качество медицинской помощи.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606" y="91440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7548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8A8F"/>
                </a:solidFill>
                <a:latin typeface="Calibri"/>
              </a:rPr>
              <a:t>СОДЕРЖАНИЕ НАСТАВНИЧЕСТВА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77240"/>
            <a:ext cx="9692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03A52"/>
                </a:solidFill>
                <a:latin typeface="Calibri"/>
              </a:rPr>
              <a:t>Что наставник передаёт наставляемому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35607"/>
            <a:ext cx="566928" cy="50292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1636776"/>
            <a:ext cx="9966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E6C75"/>
                </a:solidFill>
                <a:latin typeface="Calibri"/>
              </a:rPr>
              <a:t>Четыре содержательные области, без которых адаптация остаётся формальной.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272784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E6C75"/>
                </a:solidFill>
                <a:latin typeface="Calibri"/>
              </a:rPr>
              <a:t>03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2121408"/>
            <a:ext cx="10771632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13232" y="2121408"/>
            <a:ext cx="82296" cy="786384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24128" y="2322576"/>
            <a:ext cx="384048" cy="384048"/>
          </a:xfrm>
          <a:prstGeom prst="ellipse">
            <a:avLst/>
          </a:prstGeom>
          <a:solidFill>
            <a:srgbClr val="E3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88A8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27632" y="2304288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830"/>
                </a:solidFill>
                <a:latin typeface="Calibri"/>
              </a:rPr>
              <a:t>Организационная структура и порядок взаимодействия подразделений в процессе оказания медицинской помощи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3232" y="3081528"/>
            <a:ext cx="10771632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713232" y="3081528"/>
            <a:ext cx="82296" cy="786384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24128" y="3282696"/>
            <a:ext cx="384048" cy="384048"/>
          </a:xfrm>
          <a:prstGeom prst="ellipse">
            <a:avLst/>
          </a:prstGeom>
          <a:solidFill>
            <a:srgbClr val="E3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88A8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27632" y="3264408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830"/>
                </a:solidFill>
                <a:latin typeface="Calibri"/>
              </a:rPr>
              <a:t>Стандарты оказания медицинской помощи и клинические рекомендации по профилю деятельности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3232" y="4041648"/>
            <a:ext cx="10771632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13232" y="4041648"/>
            <a:ext cx="82296" cy="786384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1024128" y="4242816"/>
            <a:ext cx="384048" cy="384048"/>
          </a:xfrm>
          <a:prstGeom prst="ellipse">
            <a:avLst/>
          </a:prstGeom>
          <a:solidFill>
            <a:srgbClr val="E3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88A8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27632" y="4224528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830"/>
                </a:solidFill>
                <a:latin typeface="Calibri"/>
              </a:rPr>
              <a:t>Опыт и знания по профилю медицинской деятельности, необходимые для выполнения должностных обязанностей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3232" y="5001768"/>
            <a:ext cx="10771632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13232" y="5001768"/>
            <a:ext cx="82296" cy="786384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24128" y="5202936"/>
            <a:ext cx="384048" cy="384048"/>
          </a:xfrm>
          <a:prstGeom prst="ellipse">
            <a:avLst/>
          </a:prstGeom>
          <a:solidFill>
            <a:srgbClr val="E3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88A8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27632" y="5184648"/>
            <a:ext cx="96926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830"/>
                </a:solidFill>
                <a:latin typeface="Calibri"/>
              </a:rPr>
              <a:t>Ценности профессиональной медицинской этики и приоритеты пациентоориентированного подхода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3232" y="6016751"/>
            <a:ext cx="1077163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5E6C75"/>
                </a:solidFill>
                <a:latin typeface="Calibri"/>
              </a:rPr>
              <a:t>Особенно важно для специалиста, впервые приступающего к практической работе.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606" y="91440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7548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8A8F"/>
                </a:solidFill>
                <a:latin typeface="Calibri"/>
              </a:rPr>
              <a:t>ПРАКТИКА · БЛОК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77240"/>
            <a:ext cx="9692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03A52"/>
                </a:solidFill>
                <a:latin typeface="Calibri"/>
              </a:rPr>
              <a:t>Первичная адаптация. Люди и правила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35607"/>
            <a:ext cx="566928" cy="50292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1636776"/>
            <a:ext cx="9966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E6C75"/>
                </a:solidFill>
                <a:latin typeface="Calibri"/>
              </a:rPr>
              <a:t>Знакомство с отделением начинается не с документов, а с того, как здесь принято общаться.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272784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E6C75"/>
                </a:solidFill>
                <a:latin typeface="Calibri"/>
              </a:rPr>
              <a:t>04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272284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194560"/>
            <a:ext cx="6217920" cy="5963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B2830"/>
                </a:solidFill>
                <a:latin typeface="Calibri"/>
              </a:rPr>
              <a:t>Расскажите об особенностях общения с пациентами и коллегами в вашем отделении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955036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2877312"/>
            <a:ext cx="6217920" cy="343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B2830"/>
                </a:solidFill>
                <a:latin typeface="Calibri"/>
              </a:rPr>
              <a:t>Поясните принятые нормы профессионального поведения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385311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3307587"/>
            <a:ext cx="6217920" cy="5963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B2830"/>
                </a:solidFill>
                <a:latin typeface="Calibri"/>
              </a:rPr>
              <a:t>Познакомьте с организацией и структурным подразделением, в котором вы работаете, — с особенностями работы лечебного учреждения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4068064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3990340"/>
            <a:ext cx="6217920" cy="5963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B2830"/>
                </a:solidFill>
                <a:latin typeface="Calibri"/>
              </a:rPr>
              <a:t>Проявите интерес к личности сотрудника: спросите об образовании, предыдущей практике, профессиональных интересах и ожиданиях от работы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0" y="2194560"/>
            <a:ext cx="3712463" cy="3200400"/>
          </a:xfrm>
          <a:prstGeom prst="rect">
            <a:avLst/>
          </a:prstGeom>
          <a:solidFill>
            <a:srgbClr val="E3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772400" y="2194560"/>
            <a:ext cx="64008" cy="320040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92440" y="2450592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88A8F"/>
                </a:solidFill>
                <a:latin typeface="Calibri"/>
              </a:rPr>
              <a:t>СПРОСИТЕ В ПЕРВЫЙ ЖЕ ДЕНЬ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2880360"/>
            <a:ext cx="3108960" cy="14089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</a:pPr>
            <a:r>
              <a:rPr sz="1350" b="1" i="0" dirty="0" err="1" smtClean="0">
                <a:solidFill>
                  <a:srgbClr val="103A52"/>
                </a:solidFill>
                <a:latin typeface="Calibri"/>
              </a:rPr>
              <a:t>Что</a:t>
            </a:r>
            <a:r>
              <a:rPr sz="1350" b="1" i="0" dirty="0" smtClean="0">
                <a:solidFill>
                  <a:srgbClr val="103A52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103A52"/>
                </a:solidFill>
                <a:latin typeface="Calibri"/>
              </a:rPr>
              <a:t>вам</a:t>
            </a:r>
            <a:r>
              <a:rPr sz="1350" b="1" i="0" dirty="0">
                <a:solidFill>
                  <a:srgbClr val="103A52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103A52"/>
                </a:solidFill>
                <a:latin typeface="Calibri"/>
              </a:rPr>
              <a:t>интересно</a:t>
            </a:r>
            <a:r>
              <a:rPr sz="1350" b="1" i="0" dirty="0">
                <a:solidFill>
                  <a:srgbClr val="103A52"/>
                </a:solidFill>
                <a:latin typeface="Calibri"/>
              </a:rPr>
              <a:t> в </a:t>
            </a:r>
            <a:r>
              <a:rPr sz="1350" b="1" i="0" dirty="0" err="1">
                <a:solidFill>
                  <a:srgbClr val="103A52"/>
                </a:solidFill>
                <a:latin typeface="Calibri"/>
              </a:rPr>
              <a:t>нашей</a:t>
            </a:r>
            <a:r>
              <a:rPr sz="1350" b="1" i="0" dirty="0">
                <a:solidFill>
                  <a:srgbClr val="103A52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103A52"/>
                </a:solidFill>
                <a:latin typeface="Calibri"/>
              </a:rPr>
              <a:t>специальности</a:t>
            </a:r>
            <a:r>
              <a:rPr sz="1350" b="1" i="0" dirty="0">
                <a:solidFill>
                  <a:srgbClr val="103A52"/>
                </a:solidFill>
                <a:latin typeface="Calibri"/>
              </a:rPr>
              <a:t>?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400"/>
              </a:spcAft>
            </a:pPr>
            <a:r>
              <a:rPr sz="1350" b="1" i="0" dirty="0" err="1">
                <a:solidFill>
                  <a:srgbClr val="103A52"/>
                </a:solidFill>
                <a:latin typeface="Calibri"/>
              </a:rPr>
              <a:t>Чего</a:t>
            </a:r>
            <a:r>
              <a:rPr sz="1350" b="1" i="0" dirty="0">
                <a:solidFill>
                  <a:srgbClr val="103A52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103A52"/>
                </a:solidFill>
                <a:latin typeface="Calibri"/>
              </a:rPr>
              <a:t>вы</a:t>
            </a:r>
            <a:r>
              <a:rPr sz="1350" b="1" i="0" dirty="0">
                <a:solidFill>
                  <a:srgbClr val="103A52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103A52"/>
                </a:solidFill>
                <a:latin typeface="Calibri"/>
              </a:rPr>
              <a:t>ждёте</a:t>
            </a:r>
            <a:r>
              <a:rPr sz="1350" b="1" i="0" dirty="0">
                <a:solidFill>
                  <a:srgbClr val="103A52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103A52"/>
                </a:solidFill>
                <a:latin typeface="Calibri"/>
              </a:rPr>
              <a:t>от</a:t>
            </a:r>
            <a:r>
              <a:rPr sz="1350" b="1" i="0" dirty="0">
                <a:solidFill>
                  <a:srgbClr val="103A52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103A52"/>
                </a:solidFill>
                <a:latin typeface="Calibri"/>
              </a:rPr>
              <a:t>этой</a:t>
            </a:r>
            <a:r>
              <a:rPr sz="1350" b="1" i="0" dirty="0">
                <a:solidFill>
                  <a:srgbClr val="103A52"/>
                </a:solidFill>
                <a:latin typeface="Calibri"/>
              </a:rPr>
              <a:t> </a:t>
            </a:r>
            <a:r>
              <a:rPr sz="1350" b="1" i="0" dirty="0" err="1">
                <a:solidFill>
                  <a:srgbClr val="103A52"/>
                </a:solidFill>
                <a:latin typeface="Calibri"/>
              </a:rPr>
              <a:t>работы</a:t>
            </a:r>
            <a:r>
              <a:rPr sz="1350" b="1" i="0" dirty="0">
                <a:solidFill>
                  <a:srgbClr val="103A52"/>
                </a:solidFill>
                <a:latin typeface="Calibri"/>
              </a:rPr>
              <a:t>?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 dirty="0" err="1">
                <a:solidFill>
                  <a:srgbClr val="5E6C75"/>
                </a:solidFill>
                <a:latin typeface="Calibri"/>
              </a:rPr>
              <a:t>Искренний</a:t>
            </a:r>
            <a:r>
              <a:rPr sz="1200" b="0" i="1" dirty="0">
                <a:solidFill>
                  <a:srgbClr val="5E6C75"/>
                </a:solidFill>
                <a:latin typeface="Calibri"/>
              </a:rPr>
              <a:t> </a:t>
            </a:r>
            <a:r>
              <a:rPr sz="1200" b="0" i="1" dirty="0" err="1">
                <a:solidFill>
                  <a:srgbClr val="5E6C75"/>
                </a:solidFill>
                <a:latin typeface="Calibri"/>
              </a:rPr>
              <a:t>интерес</a:t>
            </a:r>
            <a:r>
              <a:rPr sz="1200" b="0" i="1" dirty="0">
                <a:solidFill>
                  <a:srgbClr val="5E6C75"/>
                </a:solidFill>
                <a:latin typeface="Calibri"/>
              </a:rPr>
              <a:t> к </a:t>
            </a:r>
            <a:r>
              <a:rPr sz="1200" b="0" i="1" dirty="0" err="1">
                <a:solidFill>
                  <a:srgbClr val="5E6C75"/>
                </a:solidFill>
                <a:latin typeface="Calibri"/>
              </a:rPr>
              <a:t>человеку</a:t>
            </a:r>
            <a:r>
              <a:rPr sz="1200" b="0" i="1" dirty="0">
                <a:solidFill>
                  <a:srgbClr val="5E6C75"/>
                </a:solidFill>
                <a:latin typeface="Calibri"/>
              </a:rPr>
              <a:t> </a:t>
            </a:r>
            <a:r>
              <a:rPr sz="1200" b="0" i="1" dirty="0" err="1">
                <a:solidFill>
                  <a:srgbClr val="5E6C75"/>
                </a:solidFill>
                <a:latin typeface="Calibri"/>
              </a:rPr>
              <a:t>снижает</a:t>
            </a:r>
            <a:r>
              <a:rPr sz="1200" b="0" i="1" dirty="0">
                <a:solidFill>
                  <a:srgbClr val="5E6C75"/>
                </a:solidFill>
                <a:latin typeface="Calibri"/>
              </a:rPr>
              <a:t> </a:t>
            </a:r>
            <a:r>
              <a:rPr sz="1200" b="0" i="1" dirty="0" err="1">
                <a:solidFill>
                  <a:srgbClr val="5E6C75"/>
                </a:solidFill>
                <a:latin typeface="Calibri"/>
              </a:rPr>
              <a:t>тревогу</a:t>
            </a:r>
            <a:r>
              <a:rPr sz="1200" b="0" i="1" dirty="0">
                <a:solidFill>
                  <a:srgbClr val="5E6C75"/>
                </a:solidFill>
                <a:latin typeface="Calibri"/>
              </a:rPr>
              <a:t> </a:t>
            </a:r>
            <a:r>
              <a:rPr sz="1200" b="0" i="1" dirty="0" err="1">
                <a:solidFill>
                  <a:srgbClr val="5E6C75"/>
                </a:solidFill>
                <a:latin typeface="Calibri"/>
              </a:rPr>
              <a:t>лучше</a:t>
            </a:r>
            <a:r>
              <a:rPr sz="1200" b="0" i="1" dirty="0">
                <a:solidFill>
                  <a:srgbClr val="5E6C75"/>
                </a:solidFill>
                <a:latin typeface="Calibri"/>
              </a:rPr>
              <a:t> </a:t>
            </a:r>
            <a:r>
              <a:rPr sz="1200" b="0" i="1" dirty="0" err="1">
                <a:solidFill>
                  <a:srgbClr val="5E6C75"/>
                </a:solidFill>
                <a:latin typeface="Calibri"/>
              </a:rPr>
              <a:t>любых</a:t>
            </a:r>
            <a:r>
              <a:rPr sz="1200" b="0" i="1" dirty="0">
                <a:solidFill>
                  <a:srgbClr val="5E6C75"/>
                </a:solidFill>
                <a:latin typeface="Calibri"/>
              </a:rPr>
              <a:t> </a:t>
            </a:r>
            <a:r>
              <a:rPr sz="1200" b="0" i="1" dirty="0" err="1">
                <a:solidFill>
                  <a:srgbClr val="5E6C75"/>
                </a:solidFill>
                <a:latin typeface="Calibri"/>
              </a:rPr>
              <a:t>инструкций</a:t>
            </a:r>
            <a:r>
              <a:rPr sz="1200" b="0" i="1" dirty="0">
                <a:solidFill>
                  <a:srgbClr val="5E6C75"/>
                </a:solidFill>
                <a:latin typeface="Calibri"/>
              </a:rPr>
              <a:t>.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606" y="91440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48056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 dirty="0">
                <a:solidFill>
                  <a:srgbClr val="188A8F"/>
                </a:solidFill>
                <a:latin typeface="Calibri"/>
              </a:rPr>
              <a:t>ПРАКТИКА · БЛОК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77240"/>
            <a:ext cx="9692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03A52"/>
                </a:solidFill>
                <a:latin typeface="Calibri"/>
              </a:rPr>
              <a:t>Первичная адаптация. Рабочее место и инструменты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35607"/>
            <a:ext cx="566928" cy="50292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1636776"/>
            <a:ext cx="9966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E6C75"/>
                </a:solidFill>
                <a:latin typeface="Calibri"/>
              </a:rPr>
              <a:t>Покажите всё своими руками — объяснение «на словах» здесь работает хуже.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272784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E6C75"/>
                </a:solidFill>
                <a:latin typeface="Calibri"/>
              </a:rPr>
              <a:t>05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2148840"/>
            <a:ext cx="5230368" cy="1737360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13232" y="2148840"/>
            <a:ext cx="5230368" cy="54864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2386584"/>
            <a:ext cx="468172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03A52"/>
                </a:solidFill>
                <a:latin typeface="Calibri"/>
              </a:rPr>
              <a:t>Медицинские информационные системы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" y="2953512"/>
            <a:ext cx="4681728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830"/>
                </a:solidFill>
                <a:latin typeface="Calibri"/>
              </a:rPr>
              <a:t>Покажите, как пользоваться МИС и внутренними ресурсами организации.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54496" y="2148840"/>
            <a:ext cx="5230368" cy="1737360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54496" y="2148840"/>
            <a:ext cx="5230368" cy="54864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28816" y="2386584"/>
            <a:ext cx="468172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03A52"/>
                </a:solidFill>
                <a:latin typeface="Calibri"/>
              </a:rPr>
              <a:t>ЭМК и статистическая документация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28816" y="2953512"/>
            <a:ext cx="4681728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830"/>
                </a:solidFill>
                <a:latin typeface="Calibri"/>
              </a:rPr>
              <a:t>Научите работать с электронными медицинскими картами и статистической документацией.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3232" y="4069080"/>
            <a:ext cx="5230368" cy="1737360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13232" y="4069080"/>
            <a:ext cx="5230368" cy="54864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87552" y="4306824"/>
            <a:ext cx="468172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03A52"/>
                </a:solidFill>
                <a:latin typeface="Calibri"/>
              </a:rPr>
              <a:t>Стандарты и клинические рекомендации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7552" y="4873752"/>
            <a:ext cx="4681728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830"/>
                </a:solidFill>
                <a:latin typeface="Calibri"/>
              </a:rPr>
              <a:t>Разберите стандарты оказания медицинской помощи и клинические рекомендации по профилю деятельности.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4105656"/>
            <a:ext cx="5230368" cy="1737360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54496" y="4069080"/>
            <a:ext cx="5230368" cy="54864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28816" y="4306824"/>
            <a:ext cx="468172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03A52"/>
                </a:solidFill>
                <a:latin typeface="Calibri"/>
              </a:rPr>
              <a:t>Территория и зоны доступа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4873752"/>
            <a:ext cx="4681728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 dirty="0" err="1">
                <a:solidFill>
                  <a:srgbClr val="1B2830"/>
                </a:solidFill>
                <a:latin typeface="Calibri"/>
              </a:rPr>
              <a:t>Покажите</a:t>
            </a:r>
            <a:r>
              <a:rPr sz="1250" b="0" i="0" dirty="0">
                <a:solidFill>
                  <a:srgbClr val="1B2830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B2830"/>
                </a:solidFill>
                <a:latin typeface="Calibri"/>
              </a:rPr>
              <a:t>основные</a:t>
            </a:r>
            <a:r>
              <a:rPr sz="1250" b="0" i="0" dirty="0">
                <a:solidFill>
                  <a:srgbClr val="1B2830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B2830"/>
                </a:solidFill>
                <a:latin typeface="Calibri"/>
              </a:rPr>
              <a:t>кабинеты</a:t>
            </a:r>
            <a:r>
              <a:rPr sz="1250" b="0" i="0" dirty="0">
                <a:solidFill>
                  <a:srgbClr val="1B2830"/>
                </a:solidFill>
                <a:latin typeface="Calibri"/>
              </a:rPr>
              <a:t> и </a:t>
            </a:r>
            <a:r>
              <a:rPr sz="1250" b="0" i="0" dirty="0" err="1">
                <a:solidFill>
                  <a:srgbClr val="1B2830"/>
                </a:solidFill>
                <a:latin typeface="Calibri"/>
              </a:rPr>
              <a:t>службы</a:t>
            </a:r>
            <a:r>
              <a:rPr sz="1250" b="0" i="0" dirty="0">
                <a:solidFill>
                  <a:srgbClr val="1B2830"/>
                </a:solidFill>
                <a:latin typeface="Calibri"/>
              </a:rPr>
              <a:t>, </a:t>
            </a:r>
            <a:r>
              <a:rPr sz="1250" b="0" i="0" dirty="0" err="1">
                <a:solidFill>
                  <a:srgbClr val="1B2830"/>
                </a:solidFill>
                <a:latin typeface="Calibri"/>
              </a:rPr>
              <a:t>объясните</a:t>
            </a:r>
            <a:r>
              <a:rPr sz="1250" b="0" i="0" dirty="0">
                <a:solidFill>
                  <a:srgbClr val="1B2830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B2830"/>
                </a:solidFill>
                <a:latin typeface="Calibri"/>
              </a:rPr>
              <a:t>порядок</a:t>
            </a:r>
            <a:r>
              <a:rPr sz="1250" b="0" i="0" dirty="0">
                <a:solidFill>
                  <a:srgbClr val="1B2830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B2830"/>
                </a:solidFill>
                <a:latin typeface="Calibri"/>
              </a:rPr>
              <a:t>прохода</a:t>
            </a:r>
            <a:r>
              <a:rPr sz="1250" b="0" i="0" dirty="0">
                <a:solidFill>
                  <a:srgbClr val="1B2830"/>
                </a:solidFill>
                <a:latin typeface="Calibri"/>
              </a:rPr>
              <a:t> в </a:t>
            </a:r>
            <a:r>
              <a:rPr sz="1250" b="0" i="0" dirty="0" err="1">
                <a:solidFill>
                  <a:srgbClr val="1B2830"/>
                </a:solidFill>
                <a:latin typeface="Calibri"/>
              </a:rPr>
              <a:t>зоны</a:t>
            </a:r>
            <a:r>
              <a:rPr sz="1250" b="0" i="0" dirty="0">
                <a:solidFill>
                  <a:srgbClr val="1B2830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1B2830"/>
                </a:solidFill>
                <a:latin typeface="Calibri"/>
              </a:rPr>
              <a:t>ограниченного</a:t>
            </a:r>
            <a:r>
              <a:rPr sz="1250" b="0" i="0" dirty="0">
                <a:solidFill>
                  <a:srgbClr val="1B2830"/>
                </a:solidFill>
                <a:latin typeface="Calibri"/>
              </a:rPr>
              <a:t> </a:t>
            </a:r>
            <a:r>
              <a:rPr sz="1250" b="0" i="0" dirty="0" err="1" smtClean="0">
                <a:solidFill>
                  <a:srgbClr val="1B2830"/>
                </a:solidFill>
                <a:latin typeface="Calibri"/>
              </a:rPr>
              <a:t>доступа</a:t>
            </a:r>
            <a:r>
              <a:rPr sz="1250" b="0" i="0" dirty="0" smtClean="0">
                <a:solidFill>
                  <a:srgbClr val="1B2830"/>
                </a:solidFill>
                <a:latin typeface="Calibri"/>
              </a:rPr>
              <a:t>.</a:t>
            </a:r>
            <a:endParaRPr sz="1250" b="0" i="0" dirty="0">
              <a:solidFill>
                <a:srgbClr val="1B2830"/>
              </a:solidFill>
              <a:latin typeface="Calibri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606" y="91440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7548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8A8F"/>
                </a:solidFill>
                <a:latin typeface="Calibri"/>
              </a:rPr>
              <a:t>ПРАКТИКА · БЛОК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77240"/>
            <a:ext cx="9692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03A52"/>
                </a:solidFill>
                <a:latin typeface="Calibri"/>
              </a:rPr>
              <a:t>Первичная адаптация. Первые задания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35607"/>
            <a:ext cx="566928" cy="50292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1636776"/>
            <a:ext cx="9966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E6C75"/>
                </a:solidFill>
                <a:latin typeface="Calibri"/>
              </a:rPr>
              <a:t>Не «бросьте в воду», а ведите: поручили — поинтересовались — помогли.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272784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E6C75"/>
                </a:solidFill>
                <a:latin typeface="Calibri"/>
              </a:rPr>
              <a:t>06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2148840"/>
            <a:ext cx="3401568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13232" y="2148840"/>
            <a:ext cx="64008" cy="148132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9264" y="2331720"/>
            <a:ext cx="289864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03A52"/>
                </a:solidFill>
                <a:latin typeface="Calibri"/>
              </a:rPr>
              <a:t>Поручите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9264" y="2697480"/>
            <a:ext cx="2898648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830"/>
                </a:solidFill>
                <a:latin typeface="Calibri"/>
              </a:rPr>
              <a:t>Дайте первые задания посильного объёма и объясните ожидаемый результат.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25696" y="2148840"/>
            <a:ext cx="3401568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25696" y="2148840"/>
            <a:ext cx="64008" cy="148132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81728" y="2331720"/>
            <a:ext cx="289864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03A52"/>
                </a:solidFill>
                <a:latin typeface="Calibri"/>
              </a:rPr>
              <a:t>Спросите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1728" y="2697480"/>
            <a:ext cx="2898648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830"/>
                </a:solidFill>
                <a:latin typeface="Calibri"/>
              </a:rPr>
              <a:t>Интересуйтесь ходом выполнения и предлагайте помощь при затруднениях.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60" y="2148840"/>
            <a:ext cx="3401568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138160" y="2148840"/>
            <a:ext cx="64008" cy="148132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94192" y="2331720"/>
            <a:ext cx="289864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03A52"/>
                </a:solidFill>
                <a:latin typeface="Calibri"/>
              </a:rPr>
              <a:t>Поощрите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192" y="2697480"/>
            <a:ext cx="2898648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830"/>
                </a:solidFill>
                <a:latin typeface="Calibri"/>
              </a:rPr>
              <a:t>Поддерживайте вопросы и проявление инициативы — они полезны для безопасности пациентов.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3232" y="3886200"/>
            <a:ext cx="3401568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13232" y="3886200"/>
            <a:ext cx="64008" cy="148132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69264" y="4069080"/>
            <a:ext cx="289864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03A52"/>
                </a:solidFill>
                <a:latin typeface="Calibri"/>
              </a:rPr>
              <a:t>Сохраняйте тон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9264" y="4434840"/>
            <a:ext cx="2898648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830"/>
                </a:solidFill>
                <a:latin typeface="Calibri"/>
              </a:rPr>
              <a:t>Будьте доброжелательны и внимательны к нуждам наставляемого.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25696" y="3886200"/>
            <a:ext cx="3401568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425696" y="3886200"/>
            <a:ext cx="64008" cy="148132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681728" y="4069080"/>
            <a:ext cx="289864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03A52"/>
                </a:solidFill>
                <a:latin typeface="Calibri"/>
              </a:rPr>
              <a:t>Отвечайте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81728" y="4434840"/>
            <a:ext cx="2898648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830"/>
                </a:solidFill>
                <a:latin typeface="Calibri"/>
              </a:rPr>
              <a:t>Будьте готовы отвечать на вопросы по организации работы и клиническим ситуациям.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138160" y="3886200"/>
            <a:ext cx="3401568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138160" y="3886200"/>
            <a:ext cx="64008" cy="148132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394192" y="4069080"/>
            <a:ext cx="2898648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03A52"/>
                </a:solidFill>
                <a:latin typeface="Calibri"/>
              </a:rPr>
              <a:t>Держите терпение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94192" y="4434840"/>
            <a:ext cx="2898648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830"/>
                </a:solidFill>
                <a:latin typeface="Calibri"/>
              </a:rPr>
              <a:t>От вашего подхода зависит профессиональное становление коллеги.</a:t>
            </a: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606" y="91440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7548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8A8F"/>
                </a:solidFill>
                <a:latin typeface="Calibri"/>
              </a:rPr>
              <a:t>КАК ОБЩАТЬСЯ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77240"/>
            <a:ext cx="9692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03A52"/>
                </a:solidFill>
                <a:latin typeface="Calibri"/>
              </a:rPr>
              <a:t>Обратная связь: о действиях, а не о личности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35607"/>
            <a:ext cx="566928" cy="50292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1636776"/>
            <a:ext cx="9966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E6C75"/>
                </a:solidFill>
                <a:latin typeface="Calibri"/>
              </a:rPr>
              <a:t>Принцип, который отличает наставничество от разноса.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272784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E6C75"/>
                </a:solidFill>
                <a:latin typeface="Calibri"/>
              </a:rPr>
              <a:t>07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226564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148840"/>
            <a:ext cx="5715000" cy="5783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830"/>
                </a:solidFill>
                <a:latin typeface="Calibri"/>
              </a:rPr>
              <a:t>Используйте проблемно-ориентированные утверждения, а не личностно-ориентированные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865882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2788158"/>
            <a:ext cx="5715000" cy="5783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830"/>
                </a:solidFill>
                <a:latin typeface="Calibri"/>
              </a:rPr>
              <a:t>При разборе клинических ситуаций — описательные высказывания, а не оценочные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505200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3427476"/>
            <a:ext cx="5715000" cy="5783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830"/>
                </a:solidFill>
                <a:latin typeface="Calibri"/>
              </a:rPr>
              <a:t>Будьте объективны в описании ситуаций и независимы в оценке событий и их последствий для пациента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4144518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4066794"/>
            <a:ext cx="5715000" cy="3348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B2830"/>
                </a:solidFill>
                <a:latin typeface="Calibri"/>
              </a:rPr>
              <a:t>Предлагайте приемлемые альтернативные варианты действий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269480" y="2148840"/>
            <a:ext cx="4224528" cy="3520440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571231" y="2395728"/>
            <a:ext cx="36118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88A8F"/>
                </a:solidFill>
                <a:latin typeface="Calibri"/>
              </a:rPr>
              <a:t>КАК ЭТО ЗВУЧИТ · ПРИМЕРЫ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571231" y="2852928"/>
            <a:ext cx="54864" cy="1051560"/>
          </a:xfrm>
          <a:prstGeom prst="rect">
            <a:avLst/>
          </a:prstGeom>
          <a:solidFill>
            <a:srgbClr val="9A3F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0" y="2852928"/>
            <a:ext cx="3429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9A3F35"/>
                </a:solidFill>
                <a:latin typeface="Calibri"/>
              </a:rPr>
              <a:t>Не о человеке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0" y="3145536"/>
            <a:ext cx="342900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830"/>
                </a:solidFill>
                <a:latin typeface="Calibri"/>
              </a:rPr>
              <a:t>«Вы невнимательный и не подходите к работе ответственно»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71231" y="4151376"/>
            <a:ext cx="54864" cy="1051560"/>
          </a:xfrm>
          <a:prstGeom prst="rect">
            <a:avLst/>
          </a:prstGeom>
          <a:solidFill>
            <a:srgbClr val="10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772400" y="4151376"/>
            <a:ext cx="3429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103A52"/>
                </a:solidFill>
                <a:latin typeface="Calibri"/>
              </a:rPr>
              <a:t>А о действии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0" y="4443984"/>
            <a:ext cx="342900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830"/>
                </a:solidFill>
                <a:latin typeface="Calibri"/>
              </a:rPr>
              <a:t>«В записи приёма не хватает данных о переносимости препаратов — разберём, как это фиксировать»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71231" y="5486400"/>
            <a:ext cx="36118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1">
                <a:solidFill>
                  <a:srgbClr val="5E6C75"/>
                </a:solidFill>
                <a:latin typeface="Calibri"/>
              </a:rPr>
              <a:t>Разбираем поступок и его последствия для пациента — а не характер коллеги.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606" y="91440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7548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8A8F"/>
                </a:solidFill>
                <a:latin typeface="Calibri"/>
              </a:rPr>
              <a:t>КАК ОБЩАТЬСЯ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77240"/>
            <a:ext cx="9692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03A52"/>
                </a:solidFill>
                <a:latin typeface="Calibri"/>
              </a:rPr>
              <a:t>Равноправный диалог вместо доминирования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35607"/>
            <a:ext cx="566928" cy="50292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1636776"/>
            <a:ext cx="9966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E6C75"/>
                </a:solidFill>
                <a:latin typeface="Calibri"/>
              </a:rPr>
              <a:t>Наставник передаёт опыт, но не отменяет самостоятельность коллеги.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272784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E6C75"/>
                </a:solidFill>
                <a:latin typeface="Calibri"/>
              </a:rPr>
              <a:t>08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226564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148840"/>
            <a:ext cx="10332719" cy="343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B2830"/>
                </a:solidFill>
                <a:latin typeface="Calibri"/>
              </a:rPr>
              <a:t>Подчёркивайте самостоятельность наставляемого и демонстрируйте уважение к нему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644140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2566416"/>
            <a:ext cx="10332719" cy="343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B2830"/>
                </a:solidFill>
                <a:latin typeface="Calibri"/>
              </a:rPr>
              <a:t>Проявляйте гибкость, непредвзятость и открытость новым идеям и современным методам лечения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061716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2983992"/>
            <a:ext cx="10332719" cy="343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B2830"/>
                </a:solidFill>
                <a:latin typeface="Calibri"/>
              </a:rPr>
              <a:t>Стремитесь не к доминированию, а к равноправному профессиональному диалогу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479291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3401568"/>
            <a:ext cx="10332719" cy="5963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B2830"/>
                </a:solidFill>
                <a:latin typeface="Calibri"/>
              </a:rPr>
              <a:t>Сначала определите области взаимного согласия и сильные стороны специалиста — и только потом говорите о разногласиях и недостатках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4149343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1560" y="4071619"/>
            <a:ext cx="10332719" cy="343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B2830"/>
                </a:solidFill>
                <a:latin typeface="Calibri"/>
              </a:rPr>
              <a:t>Формируйте позитивное отношение к работе и коллективу: поддерживайте энтузиазм и уверенность в профессиональных силах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4566920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51560" y="4489196"/>
            <a:ext cx="10332719" cy="343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B2830"/>
                </a:solidFill>
                <a:latin typeface="Calibri"/>
              </a:rPr>
              <a:t>Находите повод для искренней похвалы при успешном выполнении задач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3232" y="5870448"/>
            <a:ext cx="10771632" cy="603504"/>
          </a:xfrm>
          <a:prstGeom prst="rect">
            <a:avLst/>
          </a:prstGeom>
          <a:solidFill>
            <a:srgbClr val="E3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05840" y="5998464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03A52"/>
                </a:solidFill>
                <a:latin typeface="Calibri"/>
              </a:rPr>
              <a:t>Порядок разговора: согласие и сильные стороны  →  зона роста  →  совместный план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606" y="91440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7548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8A8F"/>
                </a:solidFill>
                <a:latin typeface="Calibri"/>
              </a:rPr>
              <a:t>КАК ОБЩАТЬСЯ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77240"/>
            <a:ext cx="9692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03A52"/>
                </a:solidFill>
                <a:latin typeface="Calibri"/>
              </a:rPr>
              <a:t>Фокус на том, что под контролем, и режим разговора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35607"/>
            <a:ext cx="566928" cy="50292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1636776"/>
            <a:ext cx="9966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E6C75"/>
                </a:solidFill>
                <a:latin typeface="Calibri"/>
              </a:rPr>
              <a:t>Энергию обучения стоит направлять туда, где её можно применить.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272784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E6C75"/>
                </a:solidFill>
                <a:latin typeface="Calibri"/>
              </a:rPr>
              <a:t>09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2148840"/>
            <a:ext cx="5230368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13232" y="2148840"/>
            <a:ext cx="5230368" cy="54864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2395728"/>
            <a:ext cx="4663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03A52"/>
                </a:solidFill>
                <a:latin typeface="Calibri"/>
              </a:rPr>
              <a:t>О чём говорить</a:t>
            </a:r>
          </a:p>
        </p:txBody>
      </p:sp>
      <p:sp>
        <p:nvSpPr>
          <p:cNvPr id="10" name="Rectangle 9"/>
          <p:cNvSpPr/>
          <p:nvPr/>
        </p:nvSpPr>
        <p:spPr>
          <a:xfrm>
            <a:off x="987552" y="2958084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61872" y="2880360"/>
            <a:ext cx="4389120" cy="316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830"/>
                </a:solidFill>
                <a:latin typeface="Calibri"/>
              </a:rPr>
              <a:t>Особый акцент — на аспектах, подконтрольных вашему коллеге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87552" y="3310508"/>
            <a:ext cx="68580" cy="6858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261872" y="3232785"/>
            <a:ext cx="4389120" cy="542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1B2830"/>
                </a:solidFill>
                <a:latin typeface="Calibri"/>
              </a:rPr>
              <a:t>Не смещать разбор на факторы, которые нельзя изменить или которые вне сферы его компетенции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87552" y="4526280"/>
            <a:ext cx="4681728" cy="914400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07008" y="4681728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C97B25"/>
                </a:solidFill>
                <a:latin typeface="Calibri"/>
              </a:rPr>
              <a:t>Вне фокуса: </a:t>
            </a:r>
            <a:r>
              <a:rPr sz="1200" b="0" i="0">
                <a:solidFill>
                  <a:srgbClr val="1B2830"/>
                </a:solidFill>
                <a:latin typeface="Calibri"/>
              </a:rPr>
              <a:t>системные проблемы организации здравоохранения и другие неизменяемые факторы.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54496" y="2148840"/>
            <a:ext cx="5230368" cy="3429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54496" y="2148840"/>
            <a:ext cx="5230368" cy="54864"/>
          </a:xfrm>
          <a:prstGeom prst="rect">
            <a:avLst/>
          </a:prstGeom>
          <a:solidFill>
            <a:srgbClr val="10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28816" y="2395728"/>
            <a:ext cx="4663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03A52"/>
                </a:solidFill>
                <a:latin typeface="Calibri"/>
              </a:rPr>
              <a:t>Три режима беседы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28816" y="2880360"/>
            <a:ext cx="50292" cy="566928"/>
          </a:xfrm>
          <a:prstGeom prst="rect">
            <a:avLst/>
          </a:prstGeom>
          <a:solidFill>
            <a:srgbClr val="10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729984" y="2862072"/>
            <a:ext cx="44805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03A52"/>
                </a:solidFill>
                <a:latin typeface="Calibri"/>
              </a:rPr>
              <a:t>Обучающий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29984" y="3136391"/>
            <a:ext cx="4480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E6C75"/>
                </a:solidFill>
                <a:latin typeface="Calibri"/>
              </a:rPr>
              <a:t>когда нужно передать знание или алгоритм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28816" y="3593591"/>
            <a:ext cx="50292" cy="566928"/>
          </a:xfrm>
          <a:prstGeom prst="rect">
            <a:avLst/>
          </a:prstGeom>
          <a:solidFill>
            <a:srgbClr val="10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729984" y="3575303"/>
            <a:ext cx="44805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03A52"/>
                </a:solidFill>
                <a:latin typeface="Calibri"/>
              </a:rPr>
              <a:t>Консультирующий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29984" y="3849624"/>
            <a:ext cx="4480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E6C75"/>
                </a:solidFill>
                <a:latin typeface="Calibri"/>
              </a:rPr>
              <a:t>когда коллега ищет решение вместе с вами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528816" y="4306824"/>
            <a:ext cx="50292" cy="566928"/>
          </a:xfrm>
          <a:prstGeom prst="rect">
            <a:avLst/>
          </a:prstGeom>
          <a:solidFill>
            <a:srgbClr val="10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729984" y="4288536"/>
            <a:ext cx="44805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03A52"/>
                </a:solidFill>
                <a:latin typeface="Calibri"/>
              </a:rPr>
              <a:t>Поддерживающий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29984" y="4562856"/>
            <a:ext cx="4480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5E6C75"/>
                </a:solidFill>
                <a:latin typeface="Calibri"/>
              </a:rPr>
              <a:t>когда нужна опора после сложного случая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28816" y="5029200"/>
            <a:ext cx="46634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1B2830"/>
                </a:solidFill>
                <a:latin typeface="Calibri"/>
              </a:rPr>
              <a:t>Выбор подхода зависит от ситуации: один и тот же разбор может начать обучением, а закончить поддержкой.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3232" y="5870448"/>
            <a:ext cx="1077163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03A52"/>
                </a:solidFill>
                <a:latin typeface="Calibri"/>
              </a:rPr>
              <a:t>Демонстрируйте поддержку: контакт «глаза в глаза» при разборе клинических случаев и навыки невербального общения.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606" y="91440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7548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8A8F"/>
                </a:solidFill>
                <a:latin typeface="Calibri"/>
              </a:rPr>
              <a:t>ПРОФЕССИОНАЛЬНАЯ ЭТИКА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77240"/>
            <a:ext cx="9692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03A52"/>
                </a:solidFill>
                <a:latin typeface="Calibri"/>
              </a:rPr>
              <a:t>Этика, конфиденциальность, сложные разговоры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35607"/>
            <a:ext cx="566928" cy="50292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1636776"/>
            <a:ext cx="9966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E6C75"/>
                </a:solidFill>
                <a:latin typeface="Calibri"/>
              </a:rPr>
              <a:t>Особое внимание — трём направлениям, которые не «прилагаются» к клиническим навыкам.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272784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E6C75"/>
                </a:solidFill>
                <a:latin typeface="Calibri"/>
              </a:rPr>
              <a:t>10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2194560"/>
            <a:ext cx="3401568" cy="3291840"/>
          </a:xfrm>
          <a:prstGeom prst="rect">
            <a:avLst/>
          </a:prstGeom>
          <a:solidFill>
            <a:srgbClr val="10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13232" y="2194560"/>
            <a:ext cx="3401568" cy="6400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87552" y="2487168"/>
            <a:ext cx="2852928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Этика взаимодействия
с пациентами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7552" y="3456432"/>
            <a:ext cx="2852928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 dirty="0" err="1">
                <a:solidFill>
                  <a:srgbClr val="D5E5EB"/>
                </a:solidFill>
                <a:latin typeface="Calibri"/>
              </a:rPr>
              <a:t>Разбирайте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реальные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ситуации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отделения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: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как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сообщить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плохую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новость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,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как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отвечать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на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агрессию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и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претензии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,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где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граница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вежливости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и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профессиональной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D5E5EB"/>
                </a:solidFill>
                <a:latin typeface="Calibri"/>
              </a:rPr>
              <a:t>дистанции</a:t>
            </a:r>
            <a:r>
              <a:rPr sz="1250" b="0" i="0" dirty="0">
                <a:solidFill>
                  <a:srgbClr val="D5E5EB"/>
                </a:solidFill>
                <a:latin typeface="Calibri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25696" y="2194560"/>
            <a:ext cx="3401568" cy="3291840"/>
          </a:xfrm>
          <a:prstGeom prst="rect">
            <a:avLst/>
          </a:prstGeom>
          <a:solidFill>
            <a:srgbClr val="10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25696" y="2194560"/>
            <a:ext cx="3401568" cy="6400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00016" y="2487168"/>
            <a:ext cx="2852928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Конфиденциальность
медицинской информации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0016" y="3456432"/>
            <a:ext cx="2852928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D5E5EB"/>
                </a:solidFill>
                <a:latin typeface="Calibri"/>
              </a:rPr>
              <a:t>Формируйте правильное отношение к врачебной тайне: обсуждение случаев только по рабочим каналам, доступ к ЭМК, разговоры в ординаторской и коридоре, передача информации родственникам.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60" y="2194560"/>
            <a:ext cx="3401568" cy="3291840"/>
          </a:xfrm>
          <a:prstGeom prst="rect">
            <a:avLst/>
          </a:prstGeom>
          <a:solidFill>
            <a:srgbClr val="10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138160" y="2194560"/>
            <a:ext cx="3401568" cy="64008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12480" y="2487168"/>
            <a:ext cx="2852928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Межличностная коммуникация
в сложных ситуациях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0" y="3456432"/>
            <a:ext cx="2852928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D5E5EB"/>
                </a:solidFill>
                <a:latin typeface="Calibri"/>
              </a:rPr>
              <a:t>Отдельно отрабатывайте разговоры, где цена ошибки выше: конфликт с пациентом или родственником, несогласие с коллегой, собственная ошибка.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" y="5760720"/>
            <a:ext cx="1077163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1">
                <a:solidFill>
                  <a:srgbClr val="5E6C75"/>
                </a:solidFill>
                <a:latin typeface="Calibri"/>
              </a:rPr>
              <a:t>Этику сложнее всего передать в формате лекции — она усваивается через то, как наставник сам ведёт себя у постели больного.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606" y="91440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3232" y="47548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8A8F"/>
                </a:solidFill>
                <a:latin typeface="Calibri"/>
              </a:rPr>
              <a:t>РЕЗУЛЬТАТ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3232" y="777240"/>
            <a:ext cx="9692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03A52"/>
                </a:solidFill>
                <a:latin typeface="Calibri"/>
              </a:rPr>
              <a:t>Зачем это системе, коллективу и вам лично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435607"/>
            <a:ext cx="566928" cy="50292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13232" y="1636776"/>
            <a:ext cx="9966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5E6C75"/>
                </a:solidFill>
                <a:latin typeface="Calibri"/>
              </a:rPr>
              <a:t>Задача наставничества в здравоохранении шире, чем адаптация одного человека.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81360" y="6272784"/>
            <a:ext cx="640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E6C75"/>
                </a:solidFill>
                <a:latin typeface="Calibri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2240280"/>
            <a:ext cx="4023360" cy="3200400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24128" y="2606040"/>
            <a:ext cx="34290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 dirty="0">
                <a:solidFill>
                  <a:srgbClr val="CFECEC"/>
                </a:solidFill>
                <a:latin typeface="Calibri"/>
              </a:rPr>
              <a:t>ГЛАВНАЯ ЦЕЛЬ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3017520"/>
            <a:ext cx="342900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Calibri"/>
              </a:rPr>
              <a:t>Сохранение кадров
для системы
здравоохранения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4526280"/>
            <a:ext cx="342900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D8F1F1"/>
                </a:solidFill>
                <a:latin typeface="Calibri"/>
              </a:rPr>
              <a:t>С вашим подопечным, возможно, предстоит работать вместе долгое время.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74920" y="2240280"/>
            <a:ext cx="6400800" cy="969264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5349240" y="2523744"/>
            <a:ext cx="402336" cy="402336"/>
          </a:xfrm>
          <a:prstGeom prst="ellipse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61888" y="2404872"/>
            <a:ext cx="5349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03A52"/>
                </a:solidFill>
                <a:latin typeface="Calibri"/>
              </a:rPr>
              <a:t>Стабильность коллектива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61888" y="2743200"/>
            <a:ext cx="53492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830"/>
                </a:solidFill>
                <a:latin typeface="Calibri"/>
              </a:rPr>
              <a:t>Успешная модель отношений с наставляемым — залог устойчивости команды.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74920" y="3355848"/>
            <a:ext cx="6400800" cy="969264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5349240" y="3639312"/>
            <a:ext cx="402336" cy="402336"/>
          </a:xfrm>
          <a:prstGeom prst="ellipse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61888" y="3520440"/>
            <a:ext cx="5349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03A52"/>
                </a:solidFill>
                <a:latin typeface="Calibri"/>
              </a:rPr>
              <a:t>Качество медицинской помощи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61888" y="3858768"/>
            <a:ext cx="53492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2830"/>
                </a:solidFill>
                <a:latin typeface="Calibri"/>
              </a:rPr>
              <a:t>Уверенный, понимающий свои действия специалист работает безопаснее.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74920" y="4471416"/>
            <a:ext cx="6400800" cy="969264"/>
          </a:xfrm>
          <a:prstGeom prst="rect">
            <a:avLst/>
          </a:prstGeom>
          <a:solidFill>
            <a:srgbClr val="F3F8F8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5349240" y="4754879"/>
            <a:ext cx="402336" cy="402336"/>
          </a:xfrm>
          <a:prstGeom prst="ellipse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61888" y="4636007"/>
            <a:ext cx="53492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03A52"/>
                </a:solidFill>
                <a:latin typeface="Calibri"/>
              </a:rPr>
              <a:t>Ваш профессиональный рост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61888" y="4974336"/>
            <a:ext cx="53492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 dirty="0" err="1" smtClean="0">
                <a:solidFill>
                  <a:srgbClr val="1B2830"/>
                </a:solidFill>
                <a:latin typeface="Calibri"/>
              </a:rPr>
              <a:t>Наставничество</a:t>
            </a:r>
            <a:r>
              <a:rPr sz="1200" b="0" i="0" dirty="0" smtClean="0">
                <a:solidFill>
                  <a:srgbClr val="1B2830"/>
                </a:solidFill>
                <a:latin typeface="Calibri"/>
              </a:rPr>
              <a:t> </a:t>
            </a:r>
            <a:r>
              <a:rPr sz="1200" b="0" i="0" dirty="0" err="1" smtClean="0">
                <a:solidFill>
                  <a:srgbClr val="1B2830"/>
                </a:solidFill>
                <a:latin typeface="Calibri"/>
              </a:rPr>
              <a:t>развивает</a:t>
            </a:r>
            <a:r>
              <a:rPr sz="1200" b="0" i="0" dirty="0" smtClean="0">
                <a:solidFill>
                  <a:srgbClr val="1B2830"/>
                </a:solidFill>
                <a:latin typeface="Calibri"/>
              </a:rPr>
              <a:t> </a:t>
            </a:r>
            <a:r>
              <a:rPr sz="1200" b="0" i="0" dirty="0" err="1" smtClean="0">
                <a:solidFill>
                  <a:srgbClr val="1B2830"/>
                </a:solidFill>
                <a:latin typeface="Calibri"/>
              </a:rPr>
              <a:t>вас</a:t>
            </a:r>
            <a:r>
              <a:rPr sz="1200" b="0" i="0" dirty="0" smtClean="0">
                <a:solidFill>
                  <a:srgbClr val="1B2830"/>
                </a:solidFill>
                <a:latin typeface="Calibri"/>
              </a:rPr>
              <a:t> </a:t>
            </a:r>
            <a:r>
              <a:rPr sz="1200" b="0" i="0" dirty="0" err="1" smtClean="0">
                <a:solidFill>
                  <a:srgbClr val="1B2830"/>
                </a:solidFill>
                <a:latin typeface="Calibri"/>
              </a:rPr>
              <a:t>как</a:t>
            </a:r>
            <a:r>
              <a:rPr sz="1200" b="0" i="0" dirty="0" smtClean="0">
                <a:solidFill>
                  <a:srgbClr val="1B2830"/>
                </a:solidFill>
                <a:latin typeface="Calibri"/>
              </a:rPr>
              <a:t> </a:t>
            </a:r>
            <a:r>
              <a:rPr sz="1200" b="0" i="0" dirty="0" err="1" smtClean="0">
                <a:solidFill>
                  <a:srgbClr val="1B2830"/>
                </a:solidFill>
                <a:latin typeface="Calibri"/>
              </a:rPr>
              <a:t>эксперта</a:t>
            </a:r>
            <a:r>
              <a:rPr sz="1200" b="0" i="0" dirty="0" smtClean="0">
                <a:solidFill>
                  <a:srgbClr val="1B2830"/>
                </a:solidFill>
                <a:latin typeface="Calibri"/>
              </a:rPr>
              <a:t> и </a:t>
            </a:r>
            <a:r>
              <a:rPr sz="1200" b="0" i="0" dirty="0" err="1" smtClean="0">
                <a:solidFill>
                  <a:srgbClr val="1B2830"/>
                </a:solidFill>
                <a:latin typeface="Calibri"/>
              </a:rPr>
              <a:t>руководителя</a:t>
            </a:r>
            <a:r>
              <a:rPr sz="1200" b="0" i="0" dirty="0" smtClean="0">
                <a:solidFill>
                  <a:srgbClr val="1B2830"/>
                </a:solidFill>
                <a:latin typeface="Calibri"/>
              </a:rPr>
              <a:t>.</a:t>
            </a:r>
            <a:endParaRPr sz="1200" b="0" i="0" dirty="0">
              <a:solidFill>
                <a:srgbClr val="1B2830"/>
              </a:solidFill>
              <a:latin typeface="Calibri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048000" y="3091985"/>
            <a:ext cx="6096000" cy="6740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5000"/>
              </a:lnSpc>
            </a:pPr>
            <a:r>
              <a:rPr lang="ru-RU" b="1" dirty="0">
                <a:solidFill>
                  <a:srgbClr val="FFFFFF"/>
                </a:solidFill>
              </a:rPr>
              <a:t>Помните: от вашего подхода зависит профессиональное становление коллеги.</a:t>
            </a:r>
            <a:endParaRPr lang="ru-RU" b="1" dirty="0">
              <a:solidFill>
                <a:srgbClr val="FFFFFF"/>
              </a:solidFill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606" y="91440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8648" y="-27432"/>
            <a:ext cx="12191695" cy="6858000"/>
          </a:xfrm>
          <a:prstGeom prst="rect">
            <a:avLst/>
          </a:prstGeom>
          <a:solidFill>
            <a:srgbClr val="F3F8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3232" y="56692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188A8F"/>
                </a:solidFill>
                <a:latin typeface="Calibri"/>
              </a:rPr>
              <a:t>ИТОГ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868680"/>
            <a:ext cx="1005840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03A52"/>
                </a:solidFill>
                <a:latin typeface="Calibri"/>
              </a:rPr>
              <a:t>Чек-лист наставника: первая неделя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572768"/>
            <a:ext cx="566928" cy="50292"/>
          </a:xfrm>
          <a:prstGeom prst="rect">
            <a:avLst/>
          </a:prstGeom>
          <a:solidFill>
            <a:srgbClr val="188A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13232" y="1920240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96112" y="2075688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43584" y="2057400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Познакомил с отделением, коллегами и нормами общения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54496" y="1920240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437376" y="2075688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784848" y="2057400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Разъяснил структуру и порядок взаимодействия при оказании помощи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13232" y="2523744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96112" y="2679192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43584" y="2660904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Показал МИС, электронные медкарты и статистическую документацию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54496" y="2523744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37376" y="2679192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784848" y="2660904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Провёл по территории и объяснил пропуск в зоны доступа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3232" y="3127248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96112" y="3282696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243584" y="3264408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Узнал об образовании, опыте, интересах и ожиданиях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54496" y="3127248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437376" y="3282696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784848" y="3264408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Поручил первые задания и держу ход выполнения на связи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13232" y="3730752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96112" y="3886200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243584" y="3867912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Даю обратную связь о действиях, а не о личности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54496" y="3730752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6437376" y="3886200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784848" y="3867912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Говорю о зоне контроля коллеги, а не о системных проблемах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13232" y="4334256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96112" y="4489704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243584" y="4471416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Хвалю искренне и за конкретный результат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54496" y="4334256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6437376" y="4489704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784848" y="4471416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Разобрал этику общения с пациентами и врачебную тайну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13232" y="4937760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896112" y="5093208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243584" y="5074920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Отвечаю на вопросы спокойно и с терпением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254496" y="4937760"/>
            <a:ext cx="5230368" cy="512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E2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6437376" y="5093208"/>
            <a:ext cx="201168" cy="201168"/>
          </a:xfrm>
          <a:prstGeom prst="rect">
            <a:avLst/>
          </a:prstGeom>
          <a:solidFill>
            <a:srgbClr val="FFFFFF"/>
          </a:solidFill>
          <a:ln w="15875">
            <a:solidFill>
              <a:srgbClr val="188A8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784848" y="5074920"/>
            <a:ext cx="45445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B2830"/>
                </a:solidFill>
                <a:latin typeface="Calibri"/>
              </a:rPr>
              <a:t>Поощряю инициативу и право спросить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13232" y="5742432"/>
            <a:ext cx="10771632" cy="658368"/>
          </a:xfrm>
          <a:prstGeom prst="rect">
            <a:avLst/>
          </a:prstGeom>
          <a:solidFill>
            <a:srgbClr val="103A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996696" y="5879592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 dirty="0" err="1">
                <a:solidFill>
                  <a:srgbClr val="FFFFFF"/>
                </a:solidFill>
                <a:latin typeface="Calibri"/>
              </a:rPr>
              <a:t>Помните</a:t>
            </a:r>
            <a:r>
              <a:rPr sz="1400" b="1" i="0" dirty="0">
                <a:solidFill>
                  <a:srgbClr val="FFFFFF"/>
                </a:solidFill>
                <a:latin typeface="Calibri"/>
              </a:rPr>
              <a:t>: </a:t>
            </a:r>
            <a:r>
              <a:rPr sz="1400" b="1" i="0" dirty="0" err="1">
                <a:solidFill>
                  <a:srgbClr val="FFFFFF"/>
                </a:solidFill>
                <a:latin typeface="Calibri"/>
              </a:rPr>
              <a:t>от</a:t>
            </a:r>
            <a:r>
              <a:rPr sz="14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Calibri"/>
              </a:rPr>
              <a:t>вашего</a:t>
            </a:r>
            <a:r>
              <a:rPr sz="14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Calibri"/>
              </a:rPr>
              <a:t>подхода</a:t>
            </a:r>
            <a:r>
              <a:rPr sz="14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Calibri"/>
              </a:rPr>
              <a:t>зависит</a:t>
            </a:r>
            <a:r>
              <a:rPr sz="14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Calibri"/>
              </a:rPr>
              <a:t>профессиональное</a:t>
            </a:r>
            <a:r>
              <a:rPr sz="14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Calibri"/>
              </a:rPr>
              <a:t>становление</a:t>
            </a:r>
            <a:r>
              <a:rPr sz="14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400" b="1" i="0" dirty="0" err="1">
                <a:solidFill>
                  <a:srgbClr val="FFFFFF"/>
                </a:solidFill>
                <a:latin typeface="Calibri"/>
              </a:rPr>
              <a:t>коллеги</a:t>
            </a:r>
            <a:r>
              <a:rPr sz="1400" b="1" i="0" dirty="0">
                <a:solidFill>
                  <a:srgbClr val="FFFFFF"/>
                </a:solidFill>
                <a:latin typeface="Calibri"/>
              </a:rPr>
              <a:t>.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068" y="283464"/>
            <a:ext cx="1733005" cy="1545336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4009</TotalTime>
  <Words>1453</Words>
  <Application>Microsoft Office PowerPoint</Application>
  <PresentationFormat>Широкоэкранный</PresentationFormat>
  <Paragraphs>167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Tw Cen MT</vt:lpstr>
      <vt:lpstr>Tw Cen MT Condensed</vt:lpstr>
      <vt:lpstr>Wingdings 3</vt:lpstr>
      <vt:lpstr>Интеграл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Памятка для наставника в сфере здравоохранения</dc:title>
  <dc:subject>Первичная адаптация, обратная связь, профессиональная этика</dc:subject>
  <dc:creator>Алиса AI</dc:creator>
  <cp:keywords>наставничество, здравоохранение, адаптация, медицинская этика</cp:keywords>
  <dc:description>generated using python-pptx</dc:description>
  <cp:lastModifiedBy>Катасонова Евгения Викторовна</cp:lastModifiedBy>
  <cp:revision>8</cp:revision>
  <dcterms:created xsi:type="dcterms:W3CDTF">2013-01-27T09:14:16Z</dcterms:created>
  <dcterms:modified xsi:type="dcterms:W3CDTF">2026-09-28T08:24:46Z</dcterms:modified>
  <cp:category/>
</cp:coreProperties>
</file>